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9E342-B143-4C4C-B6F4-ADCC39E66BFE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39314-AAFC-42D6-B7F3-3A19E29F6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39314-AAFC-42D6-B7F3-3A19E29F6AD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17" name="CustomShape 1"/>
          <p:cNvSpPr/>
          <p:nvPr/>
        </p:nvSpPr>
        <p:spPr>
          <a:xfrm>
            <a:off x="0" y="1705528"/>
            <a:ext cx="9143999" cy="124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2000"/>
              </a:lnSpc>
            </a:pPr>
            <a:r>
              <a:rPr lang="ru-RU" sz="54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MS Gothic"/>
              </a:rPr>
              <a:t>ТВОРЧЕСКИЙ ОТЧЕТ</a:t>
            </a:r>
            <a:endParaRPr sz="5400" dirty="0"/>
          </a:p>
        </p:txBody>
      </p:sp>
      <p:sp>
        <p:nvSpPr>
          <p:cNvPr id="18" name="CustomShape 2"/>
          <p:cNvSpPr/>
          <p:nvPr/>
        </p:nvSpPr>
        <p:spPr>
          <a:xfrm>
            <a:off x="0" y="3212976"/>
            <a:ext cx="9144000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5000"/>
              </a:lnSpc>
            </a:pPr>
            <a:r>
              <a:rPr lang="ru-RU" sz="24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воспитателя </a:t>
            </a:r>
            <a:r>
              <a:rPr lang="ru-RU" sz="24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второй</a:t>
            </a:r>
            <a:r>
              <a:rPr lang="ru-RU" sz="24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группы раннего возраста</a:t>
            </a:r>
            <a:endParaRPr lang="ru-RU" sz="1600" b="1" dirty="0"/>
          </a:p>
        </p:txBody>
      </p:sp>
      <p:sp>
        <p:nvSpPr>
          <p:cNvPr id="19" name="CustomShape 3"/>
          <p:cNvSpPr/>
          <p:nvPr/>
        </p:nvSpPr>
        <p:spPr>
          <a:xfrm>
            <a:off x="0" y="4365104"/>
            <a:ext cx="9144000" cy="11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720" indent="-328680" algn="ctr">
              <a:lnSpc>
                <a:spcPct val="93000"/>
              </a:lnSpc>
            </a:pPr>
            <a:r>
              <a:rPr lang="ru-RU" sz="4000" b="1" strike="noStrike" spc="-1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</a:t>
            </a:r>
            <a:r>
              <a:rPr lang="ru-RU" sz="40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4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ельгардт Елены Александровны </a:t>
            </a:r>
            <a:r>
              <a:rPr lang="ru-RU" sz="32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4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                 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CustomShape 1"/>
          <p:cNvSpPr/>
          <p:nvPr/>
        </p:nvSpPr>
        <p:spPr>
          <a:xfrm>
            <a:off x="0" y="116632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2000"/>
              </a:lnSpc>
            </a:pPr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Развивающая предметно-пространственная среда</a:t>
            </a:r>
            <a:endParaRPr sz="2800" b="1" dirty="0"/>
          </a:p>
        </p:txBody>
      </p:sp>
      <p:pic>
        <p:nvPicPr>
          <p:cNvPr id="8194" name="Picture 2" descr="C:\Users\Терминавтер\Desktop\ФОТО ран. гр\Центры\2 группа раннего возраста. Гельгардт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672408" cy="27543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5" name="Picture 3" descr="C:\Users\Терминавтер\Desktop\ФОТО ран. гр\Центры\2 группа раннего возраста. Гельгардт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744416" cy="275773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 descr="C:\Users\Терминавтер\Desktop\ФОТО ран. гр\Центры\2 группа раннего возраста. Гельгардт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97660"/>
            <a:ext cx="3672408" cy="27543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7" name="Picture 5" descr="C:\Users\Терминавтер\Desktop\ФОТО ран. гр\Центры\2 группа раннего возраста. Гельгардт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89040"/>
            <a:ext cx="3744416" cy="2808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</p:spPr>
      </p:pic>
      <p:pic>
        <p:nvPicPr>
          <p:cNvPr id="9218" name="Picture 2" descr="C:\Users\Терминавтер\Desktop\ФОТО ран. гр\Дидактические игры\Большой - малень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96285" y="535964"/>
            <a:ext cx="1372443" cy="182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Терминавтер\Desktop\ФОТО ран. гр\Дидактические игры\Ёлочка нарядная (с пуговицами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815916" y="396044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Терминавтер\Desktop\ФОТО ран. гр\Дидактические игры\Карточки Мой первый словар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836712"/>
            <a:ext cx="1693632" cy="145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Терминавтер\Desktop\ФОТО ран. гр\Дидактические игры\Один- мног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996951"/>
            <a:ext cx="2232248" cy="167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Терминавтер\Desktop\ФОТО ран. гр\Дидактические игры\Поиграем с прищепкам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734907" y="2897941"/>
            <a:ext cx="145816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Users\Терминавтер\Desktop\ФОТО ран. гр\Дидактические игры\Помоги собачке найти свой доми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284984"/>
            <a:ext cx="1800200" cy="144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C:\Users\Терминавтер\Desktop\ФОТО ран. гр\Дидактические игры\Спрячь мышку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013176"/>
            <a:ext cx="1617340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4046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«Большой – маленький»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«Ёлочка нарядная»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пуговицами)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7656" y="11663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«Мой первый словарик»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24928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 «Один – много»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1880" y="24208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«Поиграем с прищепками»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200" y="234888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«Помоги собачке найти свой домик»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45811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 «Спрячь мышку»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3" name="Picture 8" descr="C:\Users\Терминавтер\Desktop\ФОТО ран. гр\Дидактические игры\С какого дерева 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075722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 descr="C:\Users\Терминавтер\Desktop\ФОТО ран. гр\Дидактические игры\Собери картинк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340768"/>
            <a:ext cx="1917768" cy="143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1" descr="C:\Users\Терминавтер\Desktop\ФОТО ран. гр\Дидактические игры\Укрась ёлочку (с крышками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484784"/>
            <a:ext cx="1808189" cy="135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C:\Users\Терминавтер\Desktop\ФОТО ран. гр\Дидактические игры\Укрась ёлочку бусами (с магнитами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292080" y="692696"/>
            <a:ext cx="129614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8864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 «С какого дерева лист?»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 «Собери картинку»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1886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 «Укрась ёлочку бусами (с магнитами)»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1264" y="548680"/>
            <a:ext cx="205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 «Укрась ёлочку (с крышками)»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Терминавтер\Desktop\ФОТО ран. гр\Новогоднее оформление\Коллективная работа. Открытка Поздравление с Новым годом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05064"/>
            <a:ext cx="2745455" cy="205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Терминавтер\Desktop\ФОТО ран. гр\Новогоднее оформление\Сказка на окне. Снеговики на лесной полянке.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005064"/>
            <a:ext cx="2724811" cy="204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Терминавтер\Desktop\ФОТО ран. гр\Новогоднее оформление\Совместная работа Ёлочка нарядная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789040"/>
            <a:ext cx="2160240" cy="28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Заголовок 16"/>
          <p:cNvSpPr txBox="1">
            <a:spLocks/>
          </p:cNvSpPr>
          <p:nvPr/>
        </p:nvSpPr>
        <p:spPr>
          <a:xfrm>
            <a:off x="2987824" y="2996952"/>
            <a:ext cx="2923168" cy="575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«Зимушка – зима»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CustomShape 2"/>
          <p:cNvSpPr/>
          <p:nvPr/>
        </p:nvSpPr>
        <p:spPr>
          <a:xfrm>
            <a:off x="899592" y="188640"/>
            <a:ext cx="7522608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2000"/>
              </a:lnSpc>
            </a:pPr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Интересные события в жизни группы</a:t>
            </a:r>
            <a:endParaRPr lang="ru-RU" sz="2800" b="1" dirty="0"/>
          </a:p>
        </p:txBody>
      </p:sp>
      <p:pic>
        <p:nvPicPr>
          <p:cNvPr id="11266" name="Picture 2" descr="C:\Users\Терминавтер\Desktop\ФОТО ран. гр\Клубные часы\свободный\декабрь 2019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2928856" cy="2196642"/>
          </a:xfrm>
          <a:prstGeom prst="rect">
            <a:avLst/>
          </a:prstGeom>
          <a:noFill/>
        </p:spPr>
      </p:pic>
      <p:pic>
        <p:nvPicPr>
          <p:cNvPr id="11267" name="Picture 3" descr="C:\Users\Терминавтер\Desktop\ФОТО ран. гр\Клубные часы\свободный\январь 2020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2574225" cy="1930669"/>
          </a:xfrm>
          <a:prstGeom prst="rect">
            <a:avLst/>
          </a:prstGeom>
          <a:noFill/>
        </p:spPr>
      </p:pic>
      <p:pic>
        <p:nvPicPr>
          <p:cNvPr id="11268" name="Picture 4" descr="C:\Users\Терминавтер\Desktop\ФОТО ран. гр\Клубные часы\свободный\январь 2020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3096344" cy="2322258"/>
          </a:xfrm>
          <a:prstGeom prst="rect">
            <a:avLst/>
          </a:prstGeom>
          <a:noFill/>
        </p:spPr>
      </p:pic>
      <p:pic>
        <p:nvPicPr>
          <p:cNvPr id="11269" name="Picture 5" descr="C:\Users\Терминавтер\Desktop\ФОТО ран. гр\Вернисаж на лестнице Поздравим всех мужчин с праздник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772816"/>
            <a:ext cx="2592288" cy="19442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980728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Свободный клубный час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836712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Вернисаж на лестнице «Поздравим всех мужчин с праздником»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88640"/>
            <a:ext cx="9144000" cy="76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Мои достижения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23528" y="332656"/>
            <a:ext cx="856895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Грамоты за участие в конкурсах детского сада.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Терминавтер\Desktop\W5sxaJHuR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1728192" cy="2390666"/>
          </a:xfrm>
          <a:prstGeom prst="rect">
            <a:avLst/>
          </a:prstGeom>
          <a:noFill/>
        </p:spPr>
      </p:pic>
      <p:pic>
        <p:nvPicPr>
          <p:cNvPr id="1027" name="Picture 3" descr="C:\Users\Терминавтер\Desktop\CcY8KzJ8DA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84784"/>
            <a:ext cx="1728191" cy="2393066"/>
          </a:xfrm>
          <a:prstGeom prst="rect">
            <a:avLst/>
          </a:prstGeom>
          <a:noFill/>
        </p:spPr>
      </p:pic>
      <p:pic>
        <p:nvPicPr>
          <p:cNvPr id="1028" name="Picture 4" descr="C:\Users\Терминавтер\Desktop\h8vp2rKzJ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84784"/>
            <a:ext cx="1679215" cy="2304256"/>
          </a:xfrm>
          <a:prstGeom prst="rect">
            <a:avLst/>
          </a:prstGeom>
          <a:noFill/>
        </p:spPr>
      </p:pic>
      <p:pic>
        <p:nvPicPr>
          <p:cNvPr id="1029" name="Picture 5" descr="C:\Users\Терминавтер\Desktop\fOUfgiSVbv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077072"/>
            <a:ext cx="1699038" cy="2418768"/>
          </a:xfrm>
          <a:prstGeom prst="rect">
            <a:avLst/>
          </a:prstGeom>
          <a:noFill/>
        </p:spPr>
      </p:pic>
      <p:pic>
        <p:nvPicPr>
          <p:cNvPr id="1030" name="Picture 6" descr="C:\Users\Терминавтер\Desktop\0He0txX_rR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077072"/>
            <a:ext cx="1747778" cy="2400767"/>
          </a:xfrm>
          <a:prstGeom prst="rect">
            <a:avLst/>
          </a:prstGeom>
          <a:noFill/>
        </p:spPr>
      </p:pic>
      <p:pic>
        <p:nvPicPr>
          <p:cNvPr id="1031" name="Picture 7" descr="C:\Users\Терминавтер\Desktop\KaPShaLpEU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077072"/>
            <a:ext cx="1742205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9644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учебном году планирую: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осуществлять целенаправленную работу с детьми по всем образовательным областям;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совершенствовать развивающую предметно-пространственную среды в группе в соответствии с требованиями ФГОС;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педагогического мастерства;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сотрудничество с родителями воспитанников, использовать нетрадиционные формы работы, привлекать родителей к участию в различных мероприятиях группы и детского 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Гельгардт Елена Александровна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Содержимое 5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816424" cy="5426117"/>
          </a:xfrm>
          <a:prstGeom prst="roundRect">
            <a:avLst>
              <a:gd name="adj" fmla="val 16667"/>
            </a:avLst>
          </a:prstGeom>
          <a:ln w="25400" cap="flat" cmpd="sng" algn="ctr">
            <a:noFill/>
            <a:prstDash val="soli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ustomShape 3"/>
          <p:cNvSpPr/>
          <p:nvPr/>
        </p:nvSpPr>
        <p:spPr>
          <a:xfrm>
            <a:off x="179512" y="1124744"/>
            <a:ext cx="4630251" cy="3912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5000"/>
              </a:lnSpc>
            </a:pPr>
            <a:r>
              <a:rPr lang="ru-RU" b="1" u="sng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Образование: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среднее специальное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года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b="1" u="sng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Окончила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Красноярское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педагогическое училище №2 в 1988 г.</a:t>
            </a:r>
            <a:endParaRPr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b="1" u="sng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Специальность</a:t>
            </a:r>
            <a:r>
              <a:rPr lang="ru-RU" b="1" u="sng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«Воспитатель в дошкольных учреждениях»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5000"/>
              </a:lnSpc>
            </a:pPr>
            <a:r>
              <a:rPr lang="ru-RU" b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Воспитатель </a:t>
            </a: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первой</a:t>
            </a:r>
            <a:r>
              <a:rPr lang="ru-RU" b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ru-RU" b="1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квалификационной </a:t>
            </a:r>
            <a:r>
              <a:rPr lang="ru-RU" b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категории</a:t>
            </a:r>
          </a:p>
          <a:p>
            <a:pPr>
              <a:lnSpc>
                <a:spcPct val="95000"/>
              </a:lnSpc>
            </a:pP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 повышения квалификации</a:t>
            </a:r>
            <a:r>
              <a:rPr lang="en-US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КГАУДПО «Красноярский краевой институт повышения квалификации и профессиональной переподготовки работников образования» по программе «Организация проектной деятельности в условиях реализации ФГОС дошкольного образования», 2019 г.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CustomShape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    </a:t>
            </a:r>
            <a:r>
              <a:rPr lang="ru-RU" sz="28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Втор</a:t>
            </a:r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ая группа раннего возраста</a:t>
            </a:r>
            <a:endParaRPr sz="2800" b="1" dirty="0"/>
          </a:p>
        </p:txBody>
      </p:sp>
      <p:sp>
        <p:nvSpPr>
          <p:cNvPr id="4" name="CustomShape 2"/>
          <p:cNvSpPr/>
          <p:nvPr/>
        </p:nvSpPr>
        <p:spPr>
          <a:xfrm>
            <a:off x="251519" y="692696"/>
            <a:ext cx="8892481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5000"/>
              </a:lnSpc>
            </a:pP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Возраст детей </a:t>
            </a: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2-3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года</a:t>
            </a:r>
            <a:endParaRPr dirty="0"/>
          </a:p>
          <a:p>
            <a:pPr>
              <a:lnSpc>
                <a:spcPct val="95000"/>
              </a:lnSpc>
            </a:pP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группе 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14</a:t>
            </a:r>
            <a:r>
              <a:rPr lang="ru-RU" sz="22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детей</a:t>
            </a:r>
            <a:r>
              <a:rPr lang="ru-RU" dirty="0"/>
              <a:t> 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девочек, </a:t>
            </a:r>
            <a:r>
              <a:rPr lang="en-US" sz="2200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</a:t>
            </a:r>
            <a:r>
              <a:rPr lang="ru-RU" sz="22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мальчиков</a:t>
            </a:r>
            <a:r>
              <a:rPr lang="ru-RU" sz="22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 dirty="0"/>
          </a:p>
        </p:txBody>
      </p:sp>
      <p:pic>
        <p:nvPicPr>
          <p:cNvPr id="2050" name="Picture 2" descr="C:\Users\Терминавтер\Desktop\ФОТО ран. гр\фото групп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339360" cy="4869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CustomShape 1"/>
          <p:cNvSpPr/>
          <p:nvPr/>
        </p:nvSpPr>
        <p:spPr>
          <a:xfrm>
            <a:off x="0" y="116632"/>
            <a:ext cx="914400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800" b="1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Технологии используемые в работе с детьми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131040" y="980728"/>
            <a:ext cx="8925120" cy="5407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72840" indent="-427320">
              <a:lnSpc>
                <a:spcPct val="95000"/>
              </a:lnSpc>
            </a:pPr>
            <a:r>
              <a:rPr lang="ru-RU" sz="20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Здоровьесберегающие </a:t>
            </a:r>
            <a:r>
              <a:rPr lang="ru-RU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технологии</a:t>
            </a:r>
            <a:r>
              <a:rPr lang="ru-RU" sz="2000" b="1" u="sng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</a:t>
            </a:r>
            <a:r>
              <a:rPr lang="ru-RU" b="1" dirty="0"/>
              <a:t> 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и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гры на свежем воздухе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;  дыхательная</a:t>
            </a: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 пальчиковая гимнастики; динамические 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игры.</a:t>
            </a:r>
          </a:p>
          <a:p>
            <a:pPr marL="672840" indent="-427320">
              <a:lnSpc>
                <a:spcPct val="95000"/>
              </a:lnSpc>
            </a:pPr>
            <a:endParaRPr lang="ru-RU" dirty="0"/>
          </a:p>
          <a:p>
            <a:pPr marL="672840" indent="-427320">
              <a:lnSpc>
                <a:spcPct val="95000"/>
              </a:lnSpc>
            </a:pPr>
            <a:r>
              <a:rPr lang="ru-RU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ИКТ</a:t>
            </a:r>
            <a:r>
              <a:rPr lang="ru-RU" sz="20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:</a:t>
            </a:r>
            <a:r>
              <a:rPr lang="ru-RU" sz="2000" u="sng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резентации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«Зимующие птицы», «Домашние животные и их детеныши»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 </a:t>
            </a: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т.д.; наглядный материал к занятиям, </a:t>
            </a:r>
            <a:r>
              <a:rPr lang="ru-RU" sz="1800" strike="noStrike" spc="-1" dirty="0" err="1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аудиосказки</a:t>
            </a: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, 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прослушивание </a:t>
            </a: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музыкальных произведений, 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просмотр мультфильмов.</a:t>
            </a:r>
          </a:p>
          <a:p>
            <a:pPr marL="672840" indent="-427320">
              <a:lnSpc>
                <a:spcPct val="95000"/>
              </a:lnSpc>
            </a:pPr>
            <a:endParaRPr dirty="0"/>
          </a:p>
          <a:p>
            <a:pPr marL="531270" indent="-285750">
              <a:lnSpc>
                <a:spcPct val="95000"/>
              </a:lnSpc>
            </a:pPr>
            <a:r>
              <a:rPr lang="ru-RU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Приемы </a:t>
            </a:r>
            <a:r>
              <a:rPr lang="ru-RU" sz="20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исследовательской </a:t>
            </a:r>
            <a:r>
              <a:rPr lang="ru-RU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деятельности:</a:t>
            </a:r>
            <a:r>
              <a:rPr lang="ru-RU" b="1" dirty="0"/>
              <a:t> 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наблюдения 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</a:t>
            </a:r>
          </a:p>
          <a:p>
            <a:pPr marL="531270" indent="-285750">
              <a:lnSpc>
                <a:spcPct val="95000"/>
              </a:lnSpc>
            </a:pP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живой и неживой природой, трудовые поручения, опыты, эксперименты (вода, снег, лед, солнечный свет, песок, растения).</a:t>
            </a:r>
            <a:endParaRPr lang="ru-RU" spc="-1" dirty="0" smtClean="0">
              <a:uFill>
                <a:solidFill>
                  <a:srgbClr val="FFFFFF"/>
                </a:solidFill>
              </a:uFill>
              <a:latin typeface="Times New Roman"/>
              <a:ea typeface="Times New Roman"/>
            </a:endParaRPr>
          </a:p>
          <a:p>
            <a:pPr marL="531270" indent="-285750">
              <a:lnSpc>
                <a:spcPct val="95000"/>
              </a:lnSpc>
            </a:pPr>
            <a:endParaRPr dirty="0"/>
          </a:p>
          <a:p>
            <a:pPr marL="457200" indent="-211680">
              <a:lnSpc>
                <a:spcPct val="95000"/>
              </a:lnSpc>
            </a:pPr>
            <a:r>
              <a:rPr lang="ru-RU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Игровые технологии: </a:t>
            </a:r>
            <a:r>
              <a:rPr lang="ru-RU" sz="2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(и</a:t>
            </a:r>
            <a:r>
              <a:rPr lang="ru-RU" sz="20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гровые ситуации)</a:t>
            </a:r>
            <a:r>
              <a:rPr lang="ru-RU" dirty="0" smtClean="0"/>
              <a:t> 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формирующие </a:t>
            </a: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умение выделять основные, характерные признаки предметов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, сравнивать их</a:t>
            </a: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;</a:t>
            </a:r>
            <a:endParaRPr dirty="0"/>
          </a:p>
          <a:p>
            <a:pPr marL="457200" indent="-211680">
              <a:lnSpc>
                <a:spcPct val="95000"/>
              </a:lnSpc>
            </a:pP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    группы игр на обобщение предметов по определенным признакам и др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.</a:t>
            </a:r>
          </a:p>
          <a:p>
            <a:pPr marL="457200" indent="-211680">
              <a:lnSpc>
                <a:spcPct val="95000"/>
              </a:lnSpc>
            </a:pPr>
            <a:endParaRPr dirty="0"/>
          </a:p>
          <a:p>
            <a:pPr marL="457200" indent="-211680">
              <a:lnSpc>
                <a:spcPct val="95000"/>
              </a:lnSpc>
            </a:pPr>
            <a:r>
              <a:rPr lang="ru-RU" sz="20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Инновационные технологии: </a:t>
            </a:r>
            <a:r>
              <a:rPr lang="ru-RU" sz="18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 </a:t>
            </a:r>
            <a:r>
              <a:rPr lang="ru-RU" sz="1800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«Клубный час», «Утренний сбор» </a:t>
            </a:r>
            <a:r>
              <a:rPr lang="ru-RU" sz="180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Courier New"/>
              </a:rPr>
              <a:t>.</a:t>
            </a:r>
            <a:endParaRPr lang="en-US" sz="1800" strike="noStrike" spc="-1" dirty="0" smtClean="0">
              <a:uFill>
                <a:solidFill>
                  <a:srgbClr val="FFFFFF"/>
                </a:solidFill>
              </a:uFill>
              <a:latin typeface="Times New Roman"/>
              <a:ea typeface="Courier New"/>
            </a:endParaRPr>
          </a:p>
          <a:p>
            <a:pPr marL="457200" indent="-211680">
              <a:lnSpc>
                <a:spcPct val="95000"/>
              </a:lnSpc>
            </a:pPr>
            <a:endParaRPr lang="ru-RU" sz="1800" strike="noStrike" spc="-1" dirty="0" smtClean="0">
              <a:uFill>
                <a:solidFill>
                  <a:srgbClr val="FFFFFF"/>
                </a:solidFill>
              </a:uFill>
              <a:latin typeface="Times New Roman"/>
              <a:ea typeface="Courier New"/>
            </a:endParaRPr>
          </a:p>
          <a:p>
            <a:pPr marL="457200" indent="-211680">
              <a:lnSpc>
                <a:spcPct val="95000"/>
              </a:lnSpc>
            </a:pPr>
            <a:r>
              <a:rPr lang="ru-RU" sz="2000" b="1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Проектная деятельность</a:t>
            </a:r>
            <a:r>
              <a:rPr lang="ru-RU" sz="2000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: проект «Елочка - красавица».</a:t>
            </a:r>
            <a:endParaRPr sz="2000" dirty="0"/>
          </a:p>
          <a:p>
            <a:pPr marL="457200" indent="-211680">
              <a:lnSpc>
                <a:spcPct val="95000"/>
              </a:lnSpc>
            </a:pPr>
            <a:endParaRPr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Технологии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Терминавтер\Desktop\ФОТО ран. гр\Формы работы с детьми\Экспериментирование, опыты\Тонет - не тон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74441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Терминавтер\Desktop\ФОТО ран. гр\Клубные часы\деятельностные\март. Цвет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3024336" cy="403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8367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 «Тонет – не тонет»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7647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Клубный час.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Клуб «Волшебная бумага»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Терминавтер\Desktop\ФОТО ран. гр\Клубные часы\Экологические\зимующие птицы. дек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11760" y="4030856"/>
            <a:ext cx="3384376" cy="282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Технологии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Users\Терминавтер\Desktop\ФОТО ран. гр\УТРЕННИЙ СБОР. открытый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792421" cy="26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Проект «Елочка – красавица»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Терминавтер\Desktop\ФОТО ран. гр\Проекты\Ёлочка - зеленая иголочк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Терминавтер\Desktop\ФОТО ран. гр\Проекты\Ёлочка - зеленая иголочка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86104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84168" y="8367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«Утренний сбор»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10" name="CustomShape 1"/>
          <p:cNvSpPr/>
          <p:nvPr/>
        </p:nvSpPr>
        <p:spPr>
          <a:xfrm>
            <a:off x="1884240" y="127440"/>
            <a:ext cx="5168880" cy="51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Формы работы с детьми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stomShape 2"/>
          <p:cNvSpPr/>
          <p:nvPr/>
        </p:nvSpPr>
        <p:spPr>
          <a:xfrm rot="21273000">
            <a:off x="337320" y="982440"/>
            <a:ext cx="2586600" cy="182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4"/>
          <p:cNvSpPr/>
          <p:nvPr/>
        </p:nvSpPr>
        <p:spPr>
          <a:xfrm rot="32400">
            <a:off x="406776" y="3008267"/>
            <a:ext cx="2412360" cy="2396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endParaRPr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Свободное общение на </a:t>
            </a:r>
            <a:endParaRPr sz="1600"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разные темы, д/словесные игры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«Кто как кричит»,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ситуативные беседы</a:t>
            </a:r>
            <a:endParaRPr sz="1600"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театрализованные игры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«Курочка и цыплята»,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чтение х/л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потешек, рассматривание картинок, иллюстраций в книгах</a:t>
            </a:r>
            <a:endParaRPr sz="1600" dirty="0"/>
          </a:p>
        </p:txBody>
      </p:sp>
      <p:sp>
        <p:nvSpPr>
          <p:cNvPr id="13" name="CustomShape 5"/>
          <p:cNvSpPr/>
          <p:nvPr/>
        </p:nvSpPr>
        <p:spPr>
          <a:xfrm rot="21598800">
            <a:off x="6156560" y="4149519"/>
            <a:ext cx="2522160" cy="22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КГН, самообслуживание, помощь в уборке группы, снега на участке, кормление птиц,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полив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растений в группе</a:t>
            </a:r>
            <a:endParaRPr sz="1600" dirty="0"/>
          </a:p>
        </p:txBody>
      </p:sp>
      <p:sp>
        <p:nvSpPr>
          <p:cNvPr id="14" name="CustomShape 6"/>
          <p:cNvSpPr/>
          <p:nvPr/>
        </p:nvSpPr>
        <p:spPr>
          <a:xfrm>
            <a:off x="6156176" y="908720"/>
            <a:ext cx="2737184" cy="237127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55080" rIns="90000" bIns="45000"/>
          <a:lstStyle/>
          <a:p>
            <a:pPr>
              <a:lnSpc>
                <a:spcPct val="95000"/>
              </a:lnSpc>
            </a:pP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С/р игры «Уложим куклу Катю спать», игры-драматизации по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сказкам,</a:t>
            </a:r>
            <a:endParaRPr sz="1600"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игры-экспериментирования с разными материалами: водой,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снегом.</a:t>
            </a:r>
            <a:endParaRPr sz="1600"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Д/игры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«Найди желтый листочек», «Волшебная коробочка», «Фрукты-овощи», </a:t>
            </a:r>
            <a:endParaRPr sz="1600"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настольно-печатные игры</a:t>
            </a:r>
            <a:endParaRPr sz="1600" dirty="0"/>
          </a:p>
        </p:txBody>
      </p:sp>
      <p:sp>
        <p:nvSpPr>
          <p:cNvPr id="15" name="CustomShape 7"/>
          <p:cNvSpPr/>
          <p:nvPr/>
        </p:nvSpPr>
        <p:spPr>
          <a:xfrm>
            <a:off x="467544" y="908720"/>
            <a:ext cx="2563560" cy="28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5000"/>
              </a:lnSpc>
            </a:pPr>
            <a:r>
              <a:rPr lang="ru-RU" sz="1600" b="1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Физминутки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, гимнастика после сна,  дыхательная «Подуй на </a:t>
            </a: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перышко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»,</a:t>
            </a:r>
            <a:endParaRPr sz="1600"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подвижные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игры</a:t>
            </a:r>
            <a:r>
              <a:rPr lang="en-US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«Лиса и зайцы»,  «</a:t>
            </a:r>
            <a:r>
              <a:rPr lang="ru-RU" sz="1600" b="1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Солнышко и дождик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 и </a:t>
            </a: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т.д.</a:t>
            </a:r>
            <a:endParaRPr sz="1600" dirty="0"/>
          </a:p>
          <a:p>
            <a:pPr>
              <a:lnSpc>
                <a:spcPct val="95000"/>
              </a:lnSpc>
            </a:pPr>
            <a:r>
              <a:rPr lang="ru-RU" sz="16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Пальчиковые </a:t>
            </a:r>
            <a:r>
              <a:rPr lang="ru-RU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игры</a:t>
            </a:r>
            <a:r>
              <a:rPr lang="en-US" sz="1600" b="1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</a:p>
          <a:p>
            <a:pPr>
              <a:lnSpc>
                <a:spcPct val="95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«Ежик и зайка», «Семья» и др.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ерминавтер\Desktop\ФОТО ран. гр\Проекты\Ёлочка - зеленая иголочка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3382029" cy="253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CustomShape 1"/>
          <p:cNvSpPr/>
          <p:nvPr/>
        </p:nvSpPr>
        <p:spPr>
          <a:xfrm>
            <a:off x="0" y="116632"/>
            <a:ext cx="9143280" cy="6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Работа по экологическому направлению детского сада</a:t>
            </a:r>
            <a:endParaRPr sz="2800" b="1" dirty="0"/>
          </a:p>
        </p:txBody>
      </p:sp>
      <p:sp>
        <p:nvSpPr>
          <p:cNvPr id="4" name="CustomShape 2"/>
          <p:cNvSpPr/>
          <p:nvPr/>
        </p:nvSpPr>
        <p:spPr>
          <a:xfrm>
            <a:off x="183780" y="769680"/>
            <a:ext cx="4748260" cy="2947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Наблюдения за живой и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неживой природой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опыты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беседы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дидактические игры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подвижные игры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практическая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деятельность и т.д.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Терминавтер\Desktop\ФОТО ран. гр\Формы работы с детьми\Наблюдения\за ёлоч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2742970" cy="205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Терминавтер\Desktop\ФОТО ран. гр\Акции\Покормите птиц зим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08720"/>
            <a:ext cx="2358262" cy="314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Терминавтер\Desktop\ФОТО ран. гр\Формы работы с детьми\Уход за комнатными растения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03087"/>
            <a:ext cx="3024336" cy="2268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Терминавтер\Desktop\ФОТО ран. гр\Формы работы с детьми\посадка лука\IMG_20200302_174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3" y="3356991"/>
            <a:ext cx="2808312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Терминавтер\Desktop\ФОТО ран. гр\Формы работы с детьми\Совместная продукт. деят-ть. Слепили мы снеговика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149080"/>
            <a:ext cx="3048339" cy="2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минавтер\Desktop\1580646110_1-p-svetlie-foni-s-detskimi-kartin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3" name="CustomShape 1"/>
          <p:cNvSpPr/>
          <p:nvPr/>
        </p:nvSpPr>
        <p:spPr>
          <a:xfrm>
            <a:off x="179512" y="188640"/>
            <a:ext cx="8784976" cy="2140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2800" b="1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Взаимодействие с </a:t>
            </a:r>
            <a:r>
              <a:rPr lang="ru-RU" sz="2800" b="1" spc="-1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семьями воспитанников</a:t>
            </a:r>
            <a:endParaRPr lang="ru-RU" sz="2800" b="1" strike="noStrike" spc="-1" dirty="0" smtClean="0">
              <a:uFill>
                <a:solidFill>
                  <a:srgbClr val="FFFFFF"/>
                </a:solidFill>
              </a:u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3000"/>
              </a:lnSpc>
            </a:pP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      В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течение года использовала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следующие формы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работы с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родителями: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3000"/>
              </a:lnSpc>
            </a:pPr>
            <a:r>
              <a:rPr lang="ru-RU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одительские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собрания,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консультации, памятки, индивидуальные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беседы,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наглядную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информацию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фотостенд, фотоколлаж, дистанционное сопровождение семьи,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3000"/>
              </a:lnSpc>
            </a:pPr>
            <a:r>
              <a:rPr lang="ru-RU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ривлечение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родителей к участию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жизни детского сада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— 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а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кции, выставки</a:t>
            </a:r>
            <a:r>
              <a:rPr lang="ru-RU" strike="noStrike" spc="-1" dirty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, </a:t>
            </a:r>
            <a:r>
              <a:rPr lang="ru-RU" strike="noStrike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праздники</a:t>
            </a:r>
            <a:r>
              <a:rPr lang="ru-RU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ерминавтер\Desktop\ФОТО ран. гр\Акции\Подари цветок зимнему сад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Терминавтер\Desktop\ФОТО ран. гр\Акции\Новогодняя игрушка на елку своими ру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060848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Терминавтер\Desktop\ФОТО ран. гр\Выставки детского сада\Умелые женские ру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204864"/>
            <a:ext cx="2736304" cy="2052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Терминавтер\Desktop\ФОТО ран. гр\Формы работы с родителями\Фотоколлаж Моя семь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365104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Терминавтер\Desktop\ФОТО ран. гр\Праздники\8 марта. Каждый по своему маму поздравляет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221088"/>
            <a:ext cx="1813790" cy="248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Терминавтер\Desktop\1\Тучи\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041686"/>
            <a:ext cx="1584176" cy="281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Терминавтер\Desktop\1\Салюты\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149080"/>
            <a:ext cx="1523768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645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MS Gothic</vt:lpstr>
      <vt:lpstr>Arial</vt:lpstr>
      <vt:lpstr>Calibri</vt:lpstr>
      <vt:lpstr>Courier New</vt:lpstr>
      <vt:lpstr>DejaVu Sans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Терминавтер</dc:creator>
  <cp:lastModifiedBy>HP</cp:lastModifiedBy>
  <cp:revision>80</cp:revision>
  <dcterms:created xsi:type="dcterms:W3CDTF">2020-05-23T09:17:02Z</dcterms:created>
  <dcterms:modified xsi:type="dcterms:W3CDTF">2020-05-29T06:50:53Z</dcterms:modified>
</cp:coreProperties>
</file>